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82" r:id="rId3"/>
    <p:sldId id="278" r:id="rId4"/>
    <p:sldId id="283" r:id="rId5"/>
    <p:sldId id="273" r:id="rId6"/>
    <p:sldId id="279" r:id="rId7"/>
    <p:sldId id="280" r:id="rId8"/>
    <p:sldId id="274" r:id="rId9"/>
    <p:sldId id="277" r:id="rId10"/>
    <p:sldId id="275" r:id="rId11"/>
    <p:sldId id="276" r:id="rId12"/>
    <p:sldId id="284" r:id="rId13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6699"/>
    <a:srgbClr val="00FF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79DE-4F45-4E2F-993E-0E75BE33B329}" type="datetimeFigureOut">
              <a:rPr lang="it-IT" smtClean="0"/>
              <a:pPr/>
              <a:t>03/05/2019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CCAD-D9CD-48E4-A583-F1FB4CA5971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79DE-4F45-4E2F-993E-0E75BE33B329}" type="datetimeFigureOut">
              <a:rPr lang="it-IT" smtClean="0"/>
              <a:pPr/>
              <a:t>03/05/2019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CCAD-D9CD-48E4-A583-F1FB4CA5971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79DE-4F45-4E2F-993E-0E75BE33B329}" type="datetimeFigureOut">
              <a:rPr lang="it-IT" smtClean="0"/>
              <a:pPr/>
              <a:t>03/05/2019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CCAD-D9CD-48E4-A583-F1FB4CA5971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79DE-4F45-4E2F-993E-0E75BE33B329}" type="datetimeFigureOut">
              <a:rPr lang="it-IT" smtClean="0"/>
              <a:pPr/>
              <a:t>03/05/2019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CCAD-D9CD-48E4-A583-F1FB4CA5971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79DE-4F45-4E2F-993E-0E75BE33B329}" type="datetimeFigureOut">
              <a:rPr lang="it-IT" smtClean="0"/>
              <a:pPr/>
              <a:t>03/05/2019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CCAD-D9CD-48E4-A583-F1FB4CA5971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79DE-4F45-4E2F-993E-0E75BE33B329}" type="datetimeFigureOut">
              <a:rPr lang="it-IT" smtClean="0"/>
              <a:pPr/>
              <a:t>03/05/2019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CCAD-D9CD-48E4-A583-F1FB4CA5971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79DE-4F45-4E2F-993E-0E75BE33B329}" type="datetimeFigureOut">
              <a:rPr lang="it-IT" smtClean="0"/>
              <a:pPr/>
              <a:t>03/05/2019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CCAD-D9CD-48E4-A583-F1FB4CA5971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79DE-4F45-4E2F-993E-0E75BE33B329}" type="datetimeFigureOut">
              <a:rPr lang="it-IT" smtClean="0"/>
              <a:pPr/>
              <a:t>03/05/2019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CCAD-D9CD-48E4-A583-F1FB4CA5971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79DE-4F45-4E2F-993E-0E75BE33B329}" type="datetimeFigureOut">
              <a:rPr lang="it-IT" smtClean="0"/>
              <a:pPr/>
              <a:t>03/05/2019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CCAD-D9CD-48E4-A583-F1FB4CA5971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79DE-4F45-4E2F-993E-0E75BE33B329}" type="datetimeFigureOut">
              <a:rPr lang="it-IT" smtClean="0"/>
              <a:pPr/>
              <a:t>03/05/2019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CCAD-D9CD-48E4-A583-F1FB4CA5971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79DE-4F45-4E2F-993E-0E75BE33B329}" type="datetimeFigureOut">
              <a:rPr lang="it-IT" smtClean="0"/>
              <a:pPr/>
              <a:t>03/05/2019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CCAD-D9CD-48E4-A583-F1FB4CA5971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579DE-4F45-4E2F-993E-0E75BE33B329}" type="datetimeFigureOut">
              <a:rPr lang="it-IT" smtClean="0"/>
              <a:pPr/>
              <a:t>03/05/2019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4CCAD-D9CD-48E4-A583-F1FB4CA5971D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video%204.MO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video%20ultimo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VIDEO%201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VIDEO%202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3"/>
          <p:cNvSpPr>
            <a:spLocks noChangeArrowheads="1" noChangeShapeType="1" noTextEdit="1"/>
          </p:cNvSpPr>
          <p:nvPr/>
        </p:nvSpPr>
        <p:spPr bwMode="auto">
          <a:xfrm>
            <a:off x="899592" y="836712"/>
            <a:ext cx="7920880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Comic Sans MS"/>
              </a:rPr>
              <a:t>EXAMPLES OF ROBOTIC CODING ACTIVITIES </a:t>
            </a:r>
          </a:p>
          <a:p>
            <a:pPr algn="ctr" rtl="0"/>
            <a:r>
              <a:rPr lang="it-IT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Comic Sans MS"/>
              </a:rPr>
              <a:t>through</a:t>
            </a:r>
            <a:r>
              <a:rPr lang="it-IT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Comic Sans MS"/>
              </a:rPr>
              <a:t>  “LEARNING BY  DOING” </a:t>
            </a:r>
            <a:r>
              <a:rPr lang="it-IT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Comic Sans MS"/>
              </a:rPr>
              <a:t>methods</a:t>
            </a:r>
            <a:endParaRPr lang="it-IT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Comic Sans MS"/>
            </a:endParaRPr>
          </a:p>
        </p:txBody>
      </p:sp>
      <p:sp>
        <p:nvSpPr>
          <p:cNvPr id="5" name="Nuvola 4"/>
          <p:cNvSpPr/>
          <p:nvPr/>
        </p:nvSpPr>
        <p:spPr>
          <a:xfrm>
            <a:off x="5004048" y="2492896"/>
            <a:ext cx="4139952" cy="35283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FF99"/>
                </a:solidFill>
                <a:latin typeface="Comic Sans MS" pitchFamily="66" charset="0"/>
              </a:rPr>
              <a:t>  ROBOTIC </a:t>
            </a:r>
            <a:r>
              <a:rPr lang="it-IT" dirty="0" err="1">
                <a:solidFill>
                  <a:srgbClr val="00FF99"/>
                </a:solidFill>
                <a:latin typeface="Comic Sans MS" pitchFamily="66" charset="0"/>
              </a:rPr>
              <a:t>Coding</a:t>
            </a:r>
            <a:r>
              <a:rPr lang="it-IT" dirty="0">
                <a:solidFill>
                  <a:srgbClr val="00FF99"/>
                </a:solidFill>
                <a:latin typeface="Comic Sans MS" pitchFamily="66" charset="0"/>
              </a:rPr>
              <a:t> </a:t>
            </a:r>
            <a:r>
              <a:rPr lang="it-IT" dirty="0" err="1">
                <a:solidFill>
                  <a:srgbClr val="00FF99"/>
                </a:solidFill>
                <a:latin typeface="Comic Sans MS" pitchFamily="66" charset="0"/>
              </a:rPr>
              <a:t>using</a:t>
            </a:r>
            <a:endParaRPr lang="it-IT" dirty="0">
              <a:solidFill>
                <a:srgbClr val="00FF99"/>
              </a:solidFill>
              <a:latin typeface="Comic Sans MS" pitchFamily="66" charset="0"/>
            </a:endParaRPr>
          </a:p>
          <a:p>
            <a:pPr algn="ctr"/>
            <a:r>
              <a:rPr lang="it-IT" dirty="0">
                <a:solidFill>
                  <a:srgbClr val="00FF99"/>
                </a:solidFill>
                <a:latin typeface="Comic Sans MS" pitchFamily="66" charset="0"/>
              </a:rPr>
              <a:t>BEE-BOT e BLUE-BOT</a:t>
            </a:r>
          </a:p>
          <a:p>
            <a:pPr algn="ctr"/>
            <a:endParaRPr lang="it-IT" dirty="0">
              <a:solidFill>
                <a:srgbClr val="00FF99"/>
              </a:solidFill>
            </a:endParaRPr>
          </a:p>
          <a:p>
            <a:pPr algn="ctr"/>
            <a:endParaRPr lang="it-IT" dirty="0">
              <a:solidFill>
                <a:srgbClr val="00FF99"/>
              </a:solidFill>
            </a:endParaRPr>
          </a:p>
          <a:p>
            <a:pPr algn="ctr"/>
            <a:endParaRPr lang="it-IT" dirty="0">
              <a:solidFill>
                <a:srgbClr val="00FF99"/>
              </a:solidFill>
            </a:endParaRPr>
          </a:p>
        </p:txBody>
      </p:sp>
      <p:sp>
        <p:nvSpPr>
          <p:cNvPr id="6" name="Nuvola 5"/>
          <p:cNvSpPr/>
          <p:nvPr/>
        </p:nvSpPr>
        <p:spPr>
          <a:xfrm>
            <a:off x="251520" y="2420888"/>
            <a:ext cx="4067944" cy="35283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FF00"/>
                </a:solidFill>
                <a:latin typeface="Comic Sans MS" pitchFamily="66" charset="0"/>
              </a:rPr>
              <a:t>UNPLUGGED </a:t>
            </a:r>
            <a:r>
              <a:rPr lang="it-IT" dirty="0" err="1">
                <a:solidFill>
                  <a:srgbClr val="FFFF00"/>
                </a:solidFill>
                <a:latin typeface="Comic Sans MS" pitchFamily="66" charset="0"/>
              </a:rPr>
              <a:t>activities</a:t>
            </a:r>
            <a:r>
              <a:rPr lang="it-IT" dirty="0">
                <a:solidFill>
                  <a:srgbClr val="FFFF00"/>
                </a:solidFill>
                <a:latin typeface="Comic Sans MS" pitchFamily="66" charset="0"/>
              </a:rPr>
              <a:t> and ON-LINE </a:t>
            </a:r>
            <a:r>
              <a:rPr lang="it-IT" dirty="0" err="1">
                <a:solidFill>
                  <a:srgbClr val="FFFF00"/>
                </a:solidFill>
                <a:latin typeface="Comic Sans MS" pitchFamily="66" charset="0"/>
              </a:rPr>
              <a:t>activities</a:t>
            </a:r>
            <a:endParaRPr lang="it-IT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it-IT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it-IT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it-IT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it-IT" dirty="0">
              <a:solidFill>
                <a:srgbClr val="FFFF00"/>
              </a:solidFill>
            </a:endParaRPr>
          </a:p>
          <a:p>
            <a:pPr algn="ctr"/>
            <a:endParaRPr lang="it-IT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l="14315" t="20000" r="16497" b="20000"/>
          <a:stretch>
            <a:fillRect/>
          </a:stretch>
        </p:blipFill>
        <p:spPr bwMode="auto">
          <a:xfrm>
            <a:off x="5796136" y="4293096"/>
            <a:ext cx="2366663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tangolo 6"/>
          <p:cNvSpPr/>
          <p:nvPr/>
        </p:nvSpPr>
        <p:spPr>
          <a:xfrm>
            <a:off x="4427984" y="3573016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23528" y="371703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Comic Sans MS" pitchFamily="66" charset="0"/>
              </a:rPr>
              <a:t>(www.code.org)</a:t>
            </a:r>
          </a:p>
          <a:p>
            <a:pPr algn="ctr"/>
            <a:r>
              <a:rPr lang="it-IT" dirty="0">
                <a:solidFill>
                  <a:srgbClr val="FFFF00"/>
                </a:solidFill>
                <a:latin typeface="Comic Sans MS" pitchFamily="66" charset="0"/>
              </a:rPr>
              <a:t>(https://programmailfuturo.it)</a:t>
            </a:r>
            <a:endParaRPr lang="it-IT" dirty="0"/>
          </a:p>
        </p:txBody>
      </p:sp>
      <p:pic>
        <p:nvPicPr>
          <p:cNvPr id="9" name="Picture 3" descr="Risultati immagini per CODING UNPLUGGED ACTIVITIES"/>
          <p:cNvPicPr>
            <a:picLocks noChangeAspect="1" noChangeArrowheads="1"/>
          </p:cNvPicPr>
          <p:nvPr/>
        </p:nvPicPr>
        <p:blipFill>
          <a:blip r:embed="rId3" cstate="print"/>
          <a:srcRect l="6594" r="20868" b="34057"/>
          <a:stretch>
            <a:fillRect/>
          </a:stretch>
        </p:blipFill>
        <p:spPr bwMode="auto">
          <a:xfrm>
            <a:off x="0" y="4509120"/>
            <a:ext cx="2323458" cy="1584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3" name="Picture 5" descr="Risultati immagini per CODING ACTIVITIES onl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509120"/>
            <a:ext cx="2560000" cy="144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Immagine 3" descr="C:\Users\User\Desktop\cartelloni signora rosy\20x50mm_uzlime_Erasmus_logo.jpg">
            <a:extLst>
              <a:ext uri="{FF2B5EF4-FFF2-40B4-BE49-F238E27FC236}">
                <a16:creationId xmlns:a16="http://schemas.microsoft.com/office/drawing/2014/main" id="{6F1B8D45-94E4-4489-AF7C-9CBABD468C73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145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3"/>
          <p:cNvSpPr>
            <a:spLocks noChangeArrowheads="1" noChangeShapeType="1" noTextEdit="1"/>
          </p:cNvSpPr>
          <p:nvPr/>
        </p:nvSpPr>
        <p:spPr bwMode="auto">
          <a:xfrm>
            <a:off x="251520" y="116632"/>
            <a:ext cx="5040560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Comic Sans MS"/>
              </a:rPr>
              <a:t>Robotic</a:t>
            </a:r>
            <a:r>
              <a:rPr lang="it-IT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Comic Sans MS"/>
              </a:rPr>
              <a:t> – </a:t>
            </a:r>
            <a:r>
              <a:rPr lang="it-IT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Comic Sans MS"/>
              </a:rPr>
              <a:t>Blue</a:t>
            </a:r>
            <a:r>
              <a:rPr lang="it-IT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Comic Sans MS"/>
              </a:rPr>
              <a:t> </a:t>
            </a:r>
            <a:r>
              <a:rPr lang="it-IT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Comic Sans MS"/>
              </a:rPr>
              <a:t>bot</a:t>
            </a:r>
            <a:r>
              <a:rPr lang="it-IT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Comic Sans MS"/>
              </a:rPr>
              <a:t> </a:t>
            </a:r>
            <a:endParaRPr lang="it-IT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Comic Sans M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b="21429"/>
          <a:stretch>
            <a:fillRect/>
          </a:stretch>
        </p:blipFill>
        <p:spPr bwMode="auto">
          <a:xfrm>
            <a:off x="1187624" y="980728"/>
            <a:ext cx="295560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l="18562" t="19867" r="15374"/>
          <a:stretch>
            <a:fillRect/>
          </a:stretch>
        </p:blipFill>
        <p:spPr bwMode="auto">
          <a:xfrm rot="10800000">
            <a:off x="5364088" y="548680"/>
            <a:ext cx="340357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 l="12859" t="14287"/>
          <a:stretch>
            <a:fillRect/>
          </a:stretch>
        </p:blipFill>
        <p:spPr bwMode="auto">
          <a:xfrm>
            <a:off x="179512" y="4221088"/>
            <a:ext cx="3240360" cy="23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861048"/>
            <a:ext cx="3720040" cy="279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 4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31573" y="512676"/>
            <a:ext cx="7728859" cy="5796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CDEA8-1DE5-4B1A-95BA-8103541E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3CD60-FC4A-49DA-92A6-0C5B44DB3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v-LV" sz="6000" dirty="0"/>
              <a:t>Thank you</a:t>
            </a:r>
          </a:p>
          <a:p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                                                                 </a:t>
            </a:r>
            <a:r>
              <a:rPr lang="lv-LV"/>
              <a:t>Rose Foti,</a:t>
            </a:r>
            <a:endParaRPr lang="lv-LV" dirty="0"/>
          </a:p>
          <a:p>
            <a:pPr marL="0" indent="0">
              <a:buNone/>
            </a:pPr>
            <a:r>
              <a:rPr lang="lv-LV" dirty="0"/>
              <a:t>                                                                         Sicily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3"/>
          <p:cNvSpPr>
            <a:spLocks noChangeArrowheads="1" noChangeShapeType="1" noTextEdit="1"/>
          </p:cNvSpPr>
          <p:nvPr/>
        </p:nvSpPr>
        <p:spPr bwMode="auto">
          <a:xfrm>
            <a:off x="251520" y="116632"/>
            <a:ext cx="5040560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Comic Sans MS"/>
              </a:rPr>
              <a:t>Algorithm</a:t>
            </a:r>
            <a:endParaRPr lang="it-IT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Comic Sans MS"/>
            </a:endParaRPr>
          </a:p>
        </p:txBody>
      </p:sp>
      <p:pic>
        <p:nvPicPr>
          <p:cNvPr id="10" name="video ultim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63689" y="2312876"/>
            <a:ext cx="5616624" cy="421246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51520" y="764704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Comic Sans MS" pitchFamily="66" charset="0"/>
              </a:rPr>
              <a:t>At the root of all computer science is something called an algorithm. The word “algorithm” may sound like something complicated, but really it’s just a list of instructions that someone can follow to achieve a result. To provide a solid base for the rest of your students’ computer science education, we’re going to focus on building a secure relationship with algorithms.</a:t>
            </a:r>
            <a:endParaRPr lang="it-IT" dirty="0">
              <a:latin typeface="Comic Sans MS" pitchFamily="66" charset="0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5504"/>
          <a:stretch>
            <a:fillRect/>
          </a:stretch>
        </p:blipFill>
        <p:spPr bwMode="auto">
          <a:xfrm>
            <a:off x="1835696" y="6370"/>
            <a:ext cx="5256584" cy="673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6632"/>
            <a:ext cx="54006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104456" cy="307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6557" t="8743" r="3279" b="8197"/>
          <a:stretch>
            <a:fillRect/>
          </a:stretch>
        </p:blipFill>
        <p:spPr bwMode="auto">
          <a:xfrm>
            <a:off x="4355976" y="3501008"/>
            <a:ext cx="4561138" cy="315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CasellaDiTesto 4"/>
          <p:cNvSpPr txBox="1"/>
          <p:nvPr/>
        </p:nvSpPr>
        <p:spPr>
          <a:xfrm>
            <a:off x="251520" y="4293096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C00000"/>
                </a:solidFill>
                <a:latin typeface="Comic Sans MS" pitchFamily="66" charset="0"/>
              </a:rPr>
              <a:t>Little Red </a:t>
            </a:r>
            <a:r>
              <a:rPr lang="it-IT" sz="2400" dirty="0" err="1">
                <a:solidFill>
                  <a:srgbClr val="C00000"/>
                </a:solidFill>
                <a:latin typeface="Comic Sans MS" pitchFamily="66" charset="0"/>
              </a:rPr>
              <a:t>Riding</a:t>
            </a:r>
            <a:r>
              <a:rPr lang="it-IT" sz="2400" dirty="0">
                <a:solidFill>
                  <a:srgbClr val="C00000"/>
                </a:solidFill>
                <a:latin typeface="Comic Sans MS" pitchFamily="66" charset="0"/>
              </a:rPr>
              <a:t> Hood</a:t>
            </a:r>
          </a:p>
          <a:p>
            <a:pPr algn="ctr"/>
            <a:endParaRPr lang="it-IT" sz="2400" dirty="0">
              <a:latin typeface="Comic Sans MS" pitchFamily="66" charset="0"/>
            </a:endParaRPr>
          </a:p>
          <a:p>
            <a:pPr algn="ctr"/>
            <a:r>
              <a:rPr lang="it-IT" dirty="0" err="1">
                <a:latin typeface="Comic Sans MS" pitchFamily="66" charset="0"/>
              </a:rPr>
              <a:t>Reticular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sheets</a:t>
            </a:r>
            <a:r>
              <a:rPr lang="it-IT" dirty="0">
                <a:latin typeface="Comic Sans MS" pitchFamily="66" charset="0"/>
              </a:rPr>
              <a:t> </a:t>
            </a:r>
          </a:p>
          <a:p>
            <a:pPr algn="ctr"/>
            <a:r>
              <a:rPr lang="it-IT" dirty="0" err="1">
                <a:latin typeface="Comic Sans MS" pitchFamily="66" charset="0"/>
              </a:rPr>
              <a:t>with</a:t>
            </a:r>
            <a:r>
              <a:rPr lang="it-IT" dirty="0">
                <a:latin typeface="Comic Sans MS" pitchFamily="66" charset="0"/>
              </a:rPr>
              <a:t> a </a:t>
            </a:r>
            <a:r>
              <a:rPr lang="it-IT" dirty="0" err="1">
                <a:latin typeface="Comic Sans MS" pitchFamily="66" charset="0"/>
              </a:rPr>
              <a:t>route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to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follow</a:t>
            </a:r>
            <a:endParaRPr lang="it-IT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980728"/>
            <a:ext cx="7464829" cy="5598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350658"/>
            <a:ext cx="8208912" cy="6156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3"/>
          <p:cNvSpPr>
            <a:spLocks noChangeArrowheads="1" noChangeShapeType="1" noTextEdit="1"/>
          </p:cNvSpPr>
          <p:nvPr/>
        </p:nvSpPr>
        <p:spPr bwMode="auto">
          <a:xfrm>
            <a:off x="251520" y="116632"/>
            <a:ext cx="5040560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Comic Sans MS"/>
              </a:rPr>
              <a:t>On-line </a:t>
            </a:r>
            <a:r>
              <a:rPr lang="it-IT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Comic Sans MS"/>
              </a:rPr>
              <a:t>activities</a:t>
            </a:r>
            <a:endParaRPr lang="it-IT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Comic Sans M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4032075" cy="3024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2"/>
            <a:ext cx="9036496" cy="252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938" y="3429000"/>
            <a:ext cx="880155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134</Words>
  <Application>Microsoft Office PowerPoint</Application>
  <PresentationFormat>On-screen Show (4:3)</PresentationFormat>
  <Paragraphs>25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Comic Sans MS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Mara</cp:lastModifiedBy>
  <cp:revision>66</cp:revision>
  <dcterms:created xsi:type="dcterms:W3CDTF">2017-09-26T08:26:55Z</dcterms:created>
  <dcterms:modified xsi:type="dcterms:W3CDTF">2019-05-03T20:04:51Z</dcterms:modified>
</cp:coreProperties>
</file>